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63" r:id="rId3"/>
    <p:sldId id="259" r:id="rId4"/>
    <p:sldId id="269" r:id="rId5"/>
    <p:sldId id="270" r:id="rId6"/>
    <p:sldId id="271"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CC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61" autoAdjust="0"/>
    <p:restoredTop sz="94660"/>
  </p:normalViewPr>
  <p:slideViewPr>
    <p:cSldViewPr>
      <p:cViewPr>
        <p:scale>
          <a:sx n="50" d="100"/>
          <a:sy n="50" d="100"/>
        </p:scale>
        <p:origin x="-654"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D547BD-7241-4077-A2CE-223F5B47FC94}" type="datetimeFigureOut">
              <a:rPr kumimoji="1" lang="ja-JP" altLang="en-US" smtClean="0"/>
              <a:pPr/>
              <a:t>2011/12/14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52F2C0-0765-4FD4-9F8B-FA0555069C9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752F2C0-0765-4FD4-9F8B-FA0555069C97}"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17515C2A-4BF0-472C-B0B7-978944F0C14C}" type="datetimeFigureOut">
              <a:rPr kumimoji="1" lang="ja-JP" altLang="en-US" smtClean="0"/>
              <a:pPr/>
              <a:t>2011/12/14</a:t>
            </a:fld>
            <a:endParaRPr kumimoji="1" lang="ja-JP" altLang="en-US"/>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p:spPr>
        <p:txBody>
          <a:bodyPr/>
          <a:lstStyle/>
          <a:p>
            <a:fld id="{7AA3908C-04BA-466A-B923-1958EDE2E5AD}" type="slidenum">
              <a:rPr kumimoji="1" lang="ja-JP" altLang="en-US" smtClean="0"/>
              <a:pPr/>
              <a:t>&lt;#&gt;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7515C2A-4BF0-472C-B0B7-978944F0C14C}" type="datetimeFigureOut">
              <a:rPr kumimoji="1" lang="ja-JP" altLang="en-US" smtClean="0"/>
              <a:pPr/>
              <a:t>2011/12/14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17515C2A-4BF0-472C-B0B7-978944F0C14C}" type="datetimeFigureOut">
              <a:rPr kumimoji="1" lang="ja-JP" altLang="en-US" smtClean="0"/>
              <a:pPr/>
              <a:t>2011/12/14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17515C2A-4BF0-472C-B0B7-978944F0C14C}" type="datetimeFigureOut">
              <a:rPr kumimoji="1" lang="ja-JP" altLang="en-US" smtClean="0"/>
              <a:pPr/>
              <a:t>2011/12/14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17515C2A-4BF0-472C-B0B7-978944F0C14C}" type="datetimeFigureOut">
              <a:rPr kumimoji="1" lang="ja-JP" altLang="en-US" smtClean="0"/>
              <a:pPr/>
              <a:t>2011/12/14</a:t>
            </a:fld>
            <a:endParaRPr kumimoji="1" lang="ja-JP" altLang="en-US"/>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7AA3908C-04BA-466A-B923-1958EDE2E5AD}" type="slidenum">
              <a:rPr kumimoji="1" lang="ja-JP" altLang="en-US" smtClean="0"/>
              <a:pPr/>
              <a:t>&lt;#&gt;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17515C2A-4BF0-472C-B0B7-978944F0C14C}" type="datetimeFigureOut">
              <a:rPr kumimoji="1" lang="ja-JP" altLang="en-US" smtClean="0"/>
              <a:pPr/>
              <a:t>2011/12/14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17515C2A-4BF0-472C-B0B7-978944F0C14C}" type="datetimeFigureOut">
              <a:rPr kumimoji="1" lang="ja-JP" altLang="en-US" smtClean="0"/>
              <a:pPr/>
              <a:t>2011/12/14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17515C2A-4BF0-472C-B0B7-978944F0C14C}" type="datetimeFigureOut">
              <a:rPr kumimoji="1" lang="ja-JP" altLang="en-US" smtClean="0"/>
              <a:pPr/>
              <a:t>2011/12/14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7515C2A-4BF0-472C-B0B7-978944F0C14C}" type="datetimeFigureOut">
              <a:rPr kumimoji="1" lang="ja-JP" altLang="en-US" smtClean="0"/>
              <a:pPr/>
              <a:t>2011/12/14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17515C2A-4BF0-472C-B0B7-978944F0C14C}" type="datetimeFigureOut">
              <a:rPr kumimoji="1" lang="ja-JP" altLang="en-US" smtClean="0"/>
              <a:pPr/>
              <a:t>2011/12/14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17515C2A-4BF0-472C-B0B7-978944F0C14C}" type="datetimeFigureOut">
              <a:rPr kumimoji="1" lang="ja-JP" altLang="en-US" smtClean="0"/>
              <a:pPr/>
              <a:t>2011/12/14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AA3908C-04BA-466A-B923-1958EDE2E5AD}"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7515C2A-4BF0-472C-B0B7-978944F0C14C}" type="datetimeFigureOut">
              <a:rPr kumimoji="1" lang="ja-JP" altLang="en-US" smtClean="0"/>
              <a:pPr/>
              <a:t>2011/12/14</a:t>
            </a:fld>
            <a:endParaRPr kumimoji="1" lang="ja-JP" altLang="en-US"/>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AA3908C-04BA-466A-B923-1958EDE2E5AD}" type="slidenum">
              <a:rPr kumimoji="1" lang="ja-JP" altLang="en-US" smtClean="0"/>
              <a:pPr/>
              <a:t>&lt;#&gt;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3720430"/>
            <a:ext cx="7488832" cy="1159768"/>
          </a:xfrm>
        </p:spPr>
        <p:txBody>
          <a:bodyPr>
            <a:normAutofit fontScale="90000"/>
          </a:bodyPr>
          <a:lstStyle/>
          <a:p>
            <a:r>
              <a:rPr lang="en-US" altLang="ja-JP" sz="2800" dirty="0" smtClean="0"/>
              <a:t>Proposal for 3D evaluation test </a:t>
            </a:r>
            <a:r>
              <a:rPr lang="en-US" altLang="ja-JP" sz="2800" dirty="0" smtClean="0"/>
              <a:t>plan</a:t>
            </a:r>
            <a:r>
              <a:rPr lang="en-US" altLang="ja-JP" sz="2800" dirty="0" smtClean="0"/>
              <a:t/>
            </a:r>
            <a:br>
              <a:rPr lang="en-US" altLang="ja-JP" sz="2800" dirty="0" smtClean="0"/>
            </a:br>
            <a:r>
              <a:rPr lang="en-US" altLang="ja-JP" sz="2800" dirty="0" smtClean="0"/>
              <a:t> in VQEG</a:t>
            </a:r>
            <a:br>
              <a:rPr lang="en-US" altLang="ja-JP" sz="2800" dirty="0" smtClean="0"/>
            </a:br>
            <a:r>
              <a:rPr lang="en-US" altLang="ja-JP" sz="2800" dirty="0" smtClean="0"/>
              <a:t>Dec. 13 2011</a:t>
            </a:r>
            <a:endParaRPr kumimoji="1" lang="ja-JP" altLang="en-US" sz="2800" dirty="0"/>
          </a:p>
        </p:txBody>
      </p:sp>
      <p:sp>
        <p:nvSpPr>
          <p:cNvPr id="3" name="サブタイトル 2"/>
          <p:cNvSpPr>
            <a:spLocks noGrp="1"/>
          </p:cNvSpPr>
          <p:nvPr>
            <p:ph type="subTitle" idx="1"/>
          </p:nvPr>
        </p:nvSpPr>
        <p:spPr>
          <a:xfrm>
            <a:off x="1314400" y="5108766"/>
            <a:ext cx="6858000" cy="624490"/>
          </a:xfrm>
        </p:spPr>
        <p:txBody>
          <a:bodyPr>
            <a:normAutofit/>
          </a:bodyPr>
          <a:lstStyle/>
          <a:p>
            <a:r>
              <a:rPr lang="en-US" altLang="ja-JP" dirty="0" smtClean="0"/>
              <a:t>Jun Okamoto (NTT)</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GB" altLang="ja-JP" dirty="0" smtClean="0"/>
              <a:t>1. Introduction</a:t>
            </a:r>
            <a:endParaRPr kumimoji="1" lang="ja-JP" altLang="en-US" dirty="0"/>
          </a:p>
        </p:txBody>
      </p:sp>
      <p:sp>
        <p:nvSpPr>
          <p:cNvPr id="3" name="テキスト ボックス 2"/>
          <p:cNvSpPr txBox="1"/>
          <p:nvPr/>
        </p:nvSpPr>
        <p:spPr>
          <a:xfrm>
            <a:off x="323528" y="1124744"/>
            <a:ext cx="8568952" cy="5570756"/>
          </a:xfrm>
          <a:prstGeom prst="rect">
            <a:avLst/>
          </a:prstGeom>
          <a:noFill/>
        </p:spPr>
        <p:txBody>
          <a:bodyPr wrap="square" rtlCol="0">
            <a:spAutoFit/>
          </a:bodyPr>
          <a:lstStyle/>
          <a:p>
            <a:pPr marL="361950" indent="-361950" hangingPunct="0">
              <a:buBlip>
                <a:blip r:embed="rId3"/>
              </a:buBlip>
            </a:pPr>
            <a:r>
              <a:rPr lang="en-US" altLang="ja-JP" sz="2800" dirty="0" smtClean="0"/>
              <a:t>Three-dimensional (3D) broadcasting and delivery services over networks have become widespread.  An adequate assessment method is therefore needed in order to effectively design and optimize 3D services. </a:t>
            </a:r>
          </a:p>
          <a:p>
            <a:pPr marL="361950" indent="-361950" hangingPunct="0"/>
            <a:endParaRPr lang="en-US" altLang="ja-JP" sz="800" dirty="0" smtClean="0"/>
          </a:p>
          <a:p>
            <a:pPr marL="361950" indent="-361950" hangingPunct="0">
              <a:buBlip>
                <a:blip r:embed="rId3"/>
              </a:buBlip>
            </a:pPr>
            <a:r>
              <a:rPr lang="en-US" altLang="ja-JP" sz="2800" dirty="0" smtClean="0"/>
              <a:t>However, several issues have been pointed out in regard to the conventional assessment method. Furthermore, the investigations have not been sufficient for revising the Recommendation.</a:t>
            </a:r>
          </a:p>
          <a:p>
            <a:pPr marL="361950" indent="-361950" hangingPunct="0">
              <a:buBlip>
                <a:blip r:embed="rId3"/>
              </a:buBlip>
            </a:pPr>
            <a:endParaRPr lang="en-US" altLang="ja-JP" sz="800" dirty="0" smtClean="0"/>
          </a:p>
          <a:p>
            <a:pPr marL="361950" indent="-361950" hangingPunct="0">
              <a:buBlip>
                <a:blip r:embed="rId3"/>
              </a:buBlip>
            </a:pPr>
            <a:r>
              <a:rPr lang="en-US" altLang="ja-JP" sz="2800" dirty="0" smtClean="0"/>
              <a:t>Therefore, in the VQEG 3D test, we propose several labs will be collaborating to conduct an experiment to explore these issues, and we will prepare technical reports in order to reflect the ITU Recommendation.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GB" altLang="ja-JP" dirty="0" smtClean="0"/>
              <a:t>2. Issues(1/2)</a:t>
            </a:r>
            <a:endParaRPr kumimoji="1" lang="ja-JP" altLang="en-US" dirty="0"/>
          </a:p>
        </p:txBody>
      </p:sp>
      <p:sp>
        <p:nvSpPr>
          <p:cNvPr id="5" name="テキスト ボックス 4"/>
          <p:cNvSpPr txBox="1"/>
          <p:nvPr/>
        </p:nvSpPr>
        <p:spPr>
          <a:xfrm>
            <a:off x="467544" y="1124744"/>
            <a:ext cx="8280919" cy="5555367"/>
          </a:xfrm>
          <a:prstGeom prst="rect">
            <a:avLst/>
          </a:prstGeom>
          <a:noFill/>
        </p:spPr>
        <p:txBody>
          <a:bodyPr wrap="square" rtlCol="0">
            <a:spAutoFit/>
          </a:bodyPr>
          <a:lstStyle/>
          <a:p>
            <a:pPr lvl="0"/>
            <a:r>
              <a:rPr lang="en-US" altLang="ja-JP" sz="2800" dirty="0" smtClean="0"/>
              <a:t>There are several issues concerning the subjective methodologies for 3D services, as follows.</a:t>
            </a:r>
          </a:p>
          <a:p>
            <a:pPr lvl="0"/>
            <a:endParaRPr lang="en-US" altLang="ja-JP" sz="1100" dirty="0" smtClean="0"/>
          </a:p>
          <a:p>
            <a:pPr marL="514350" lvl="0" indent="-514350">
              <a:buFont typeface="Arial" pitchFamily="34" charset="0"/>
              <a:buChar char="•"/>
            </a:pPr>
            <a:r>
              <a:rPr lang="en-US" altLang="ja-JP" sz="2400" dirty="0" smtClean="0"/>
              <a:t>subjective test method (ACR, DSCQS, etc.)</a:t>
            </a:r>
          </a:p>
          <a:p>
            <a:pPr marL="514350" lvl="0" indent="-514350">
              <a:buFont typeface="Arial" pitchFamily="34" charset="0"/>
              <a:buChar char="•"/>
            </a:pPr>
            <a:r>
              <a:rPr lang="en-US" altLang="ja-JP" sz="2400" dirty="0" smtClean="0"/>
              <a:t>assessment questions/dimensions (picture quality, depth quality, visual discomfort)</a:t>
            </a:r>
          </a:p>
          <a:p>
            <a:pPr marL="514350" lvl="0" indent="-514350">
              <a:buFont typeface="Arial" pitchFamily="34" charset="0"/>
              <a:buChar char="•"/>
            </a:pPr>
            <a:r>
              <a:rPr lang="en-US" altLang="ja-JP" sz="2400" dirty="0" smtClean="0"/>
              <a:t>the number of subjects (reliability, repeatability)</a:t>
            </a:r>
          </a:p>
          <a:p>
            <a:pPr marL="514350" lvl="0" indent="-514350">
              <a:buFont typeface="Arial" pitchFamily="34" charset="0"/>
              <a:buChar char="•"/>
            </a:pPr>
            <a:r>
              <a:rPr lang="en-US" altLang="ja-JP" sz="2400" dirty="0" smtClean="0"/>
              <a:t>subjective test conditions (viewing distance, viewing conditions, display setup, room conditions)</a:t>
            </a:r>
          </a:p>
          <a:p>
            <a:pPr marL="514350" lvl="0" indent="-514350">
              <a:buFont typeface="Arial" pitchFamily="34" charset="0"/>
              <a:buChar char="•"/>
            </a:pPr>
            <a:r>
              <a:rPr lang="en-US" altLang="ja-JP" sz="2400" dirty="0" smtClean="0"/>
              <a:t>source video sequence (depth, quality, range of contents)</a:t>
            </a:r>
          </a:p>
          <a:p>
            <a:pPr marL="514350" lvl="0" indent="-514350">
              <a:buFont typeface="Arial" pitchFamily="34" charset="0"/>
              <a:buChar char="•"/>
            </a:pPr>
            <a:r>
              <a:rPr lang="en-US" altLang="ja-JP" sz="2400" dirty="0" smtClean="0"/>
              <a:t>sequence duration</a:t>
            </a:r>
          </a:p>
          <a:p>
            <a:pPr lvl="0"/>
            <a:endParaRPr lang="en-US" altLang="ja-JP" sz="1050" dirty="0" smtClean="0"/>
          </a:p>
          <a:p>
            <a:r>
              <a:rPr lang="en-US" altLang="ja-JP" sz="2800" dirty="0" smtClean="0"/>
              <a:t>However, there are too many issues to be solved in one subjective test carried out collaboratively by the labs. </a:t>
            </a:r>
          </a:p>
          <a:p>
            <a:pPr marL="514350" lvl="0" indent="-514350"/>
            <a:endParaRPr lang="en-US" altLang="ja-JP"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14400"/>
          </a:xfrm>
        </p:spPr>
        <p:txBody>
          <a:bodyPr>
            <a:normAutofit/>
          </a:bodyPr>
          <a:lstStyle/>
          <a:p>
            <a:r>
              <a:rPr lang="en-GB" altLang="ja-JP" dirty="0" smtClean="0"/>
              <a:t>3. Proposal </a:t>
            </a:r>
            <a:r>
              <a:rPr lang="en-US" altLang="ja-JP" dirty="0" smtClean="0"/>
              <a:t>(1/3)</a:t>
            </a:r>
            <a:endParaRPr kumimoji="1" lang="ja-JP" altLang="en-US" dirty="0"/>
          </a:p>
        </p:txBody>
      </p:sp>
      <p:sp>
        <p:nvSpPr>
          <p:cNvPr id="81" name="テキスト ボックス 80"/>
          <p:cNvSpPr txBox="1"/>
          <p:nvPr/>
        </p:nvSpPr>
        <p:spPr>
          <a:xfrm>
            <a:off x="467545" y="1268760"/>
            <a:ext cx="8136903" cy="3785652"/>
          </a:xfrm>
          <a:prstGeom prst="rect">
            <a:avLst/>
          </a:prstGeom>
          <a:noFill/>
        </p:spPr>
        <p:txBody>
          <a:bodyPr wrap="square" rtlCol="0">
            <a:spAutoFit/>
          </a:bodyPr>
          <a:lstStyle/>
          <a:p>
            <a:pPr lvl="0"/>
            <a:r>
              <a:rPr lang="en-US" altLang="ja-JP" sz="2800" dirty="0" smtClean="0"/>
              <a:t>We propose we have divided the conditions into two categories  in order to conduct more than one test according to various conditions. </a:t>
            </a:r>
          </a:p>
          <a:p>
            <a:pPr lvl="0"/>
            <a:endParaRPr lang="en-US" altLang="ja-JP" sz="800" dirty="0" smtClean="0"/>
          </a:p>
          <a:p>
            <a:pPr marL="361950" lvl="0" indent="-361950">
              <a:buBlip>
                <a:blip r:embed="rId2"/>
              </a:buBlip>
            </a:pPr>
            <a:r>
              <a:rPr lang="en-US" altLang="ja-JP" sz="2800" dirty="0" smtClean="0"/>
              <a:t>One is for the conditions that are common between all labs in which the test is run.</a:t>
            </a:r>
          </a:p>
          <a:p>
            <a:pPr marL="361950" lvl="0" indent="-361950">
              <a:buBlip>
                <a:blip r:embed="rId2"/>
              </a:buBlip>
            </a:pPr>
            <a:endParaRPr lang="en-US" altLang="ja-JP" sz="800" dirty="0" smtClean="0"/>
          </a:p>
          <a:p>
            <a:pPr marL="361950" lvl="0" indent="-361950">
              <a:buBlip>
                <a:blip r:embed="rId2"/>
              </a:buBlip>
            </a:pPr>
            <a:r>
              <a:rPr lang="en-US" altLang="ja-JP" sz="2800" dirty="0" smtClean="0"/>
              <a:t>The other is for additional conditions that are introduced in the experiments by individual labs based on their interests. </a:t>
            </a:r>
            <a:endParaRPr lang="ja-JP" altLang="ja-JP"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51520" y="2420888"/>
            <a:ext cx="8424936" cy="792088"/>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51520" y="3140968"/>
            <a:ext cx="8424936" cy="3096344"/>
          </a:xfrm>
          <a:prstGeom prst="rect">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116632"/>
            <a:ext cx="8229600" cy="914400"/>
          </a:xfrm>
        </p:spPr>
        <p:txBody>
          <a:bodyPr>
            <a:normAutofit/>
          </a:bodyPr>
          <a:lstStyle/>
          <a:p>
            <a:r>
              <a:rPr lang="en-GB" altLang="ja-JP" dirty="0" smtClean="0"/>
              <a:t>3. Proposal </a:t>
            </a:r>
            <a:r>
              <a:rPr lang="en-US" altLang="ja-JP" dirty="0" smtClean="0"/>
              <a:t>(2/3)</a:t>
            </a:r>
            <a:endParaRPr kumimoji="1" lang="ja-JP" altLang="en-US" dirty="0"/>
          </a:p>
        </p:txBody>
      </p:sp>
      <p:sp>
        <p:nvSpPr>
          <p:cNvPr id="81" name="テキスト ボックス 80"/>
          <p:cNvSpPr txBox="1"/>
          <p:nvPr/>
        </p:nvSpPr>
        <p:spPr>
          <a:xfrm>
            <a:off x="467545" y="1268760"/>
            <a:ext cx="8136903" cy="523220"/>
          </a:xfrm>
          <a:prstGeom prst="rect">
            <a:avLst/>
          </a:prstGeom>
          <a:noFill/>
        </p:spPr>
        <p:txBody>
          <a:bodyPr wrap="square" rtlCol="0">
            <a:spAutoFit/>
          </a:bodyPr>
          <a:lstStyle/>
          <a:p>
            <a:pPr lvl="0"/>
            <a:r>
              <a:rPr lang="en-US" altLang="ja-JP" sz="2800" dirty="0" smtClean="0"/>
              <a:t>The categories are as follows.</a:t>
            </a:r>
          </a:p>
        </p:txBody>
      </p:sp>
      <p:graphicFrame>
        <p:nvGraphicFramePr>
          <p:cNvPr id="4" name="表 3"/>
          <p:cNvGraphicFramePr>
            <a:graphicFrameLocks noGrp="1"/>
          </p:cNvGraphicFramePr>
          <p:nvPr/>
        </p:nvGraphicFramePr>
        <p:xfrm>
          <a:off x="2051723" y="2060848"/>
          <a:ext cx="6696741" cy="4150360"/>
        </p:xfrm>
        <a:graphic>
          <a:graphicData uri="http://schemas.openxmlformats.org/drawingml/2006/table">
            <a:tbl>
              <a:tblPr firstRow="1" bandRow="1">
                <a:tableStyleId>{5C22544A-7EE6-4342-B048-85BDC9FD1C3A}</a:tableStyleId>
              </a:tblPr>
              <a:tblGrid>
                <a:gridCol w="3071901"/>
                <a:gridCol w="614380"/>
                <a:gridCol w="614380"/>
                <a:gridCol w="614380"/>
                <a:gridCol w="614380"/>
                <a:gridCol w="552942"/>
                <a:gridCol w="614378"/>
              </a:tblGrid>
              <a:tr h="370840">
                <a:tc>
                  <a:txBody>
                    <a:bodyPr/>
                    <a:lstStyle/>
                    <a:p>
                      <a:r>
                        <a:rPr kumimoji="1" lang="ja-JP" altLang="en-US" dirty="0" smtClean="0"/>
                        <a:t>Ｌａｂ．</a:t>
                      </a:r>
                      <a:endParaRPr kumimoji="1" lang="ja-JP" altLang="en-US" dirty="0"/>
                    </a:p>
                  </a:txBody>
                  <a:tcPr/>
                </a:tc>
                <a:tc>
                  <a:txBody>
                    <a:bodyPr/>
                    <a:lstStyle/>
                    <a:p>
                      <a:r>
                        <a:rPr kumimoji="1" lang="ja-JP" altLang="en-US" dirty="0" smtClean="0"/>
                        <a:t>＃</a:t>
                      </a:r>
                      <a:r>
                        <a:rPr kumimoji="1" lang="en-US" altLang="ja-JP" dirty="0" smtClean="0"/>
                        <a:t>1</a:t>
                      </a:r>
                      <a:endParaRPr kumimoji="1" lang="ja-JP" altLang="en-US" dirty="0"/>
                    </a:p>
                  </a:txBody>
                  <a:tcPr/>
                </a:tc>
                <a:tc>
                  <a:txBody>
                    <a:bodyPr/>
                    <a:lstStyle/>
                    <a:p>
                      <a:r>
                        <a:rPr kumimoji="1" lang="ja-JP" altLang="en-US" dirty="0" smtClean="0"/>
                        <a:t>＃</a:t>
                      </a:r>
                      <a:r>
                        <a:rPr kumimoji="1" lang="en-US" altLang="ja-JP" dirty="0" smtClean="0"/>
                        <a:t>2</a:t>
                      </a:r>
                      <a:endParaRPr kumimoji="1" lang="ja-JP" altLang="en-US" dirty="0"/>
                    </a:p>
                  </a:txBody>
                  <a:tcPr/>
                </a:tc>
                <a:tc>
                  <a:txBody>
                    <a:bodyPr/>
                    <a:lstStyle/>
                    <a:p>
                      <a:r>
                        <a:rPr kumimoji="1" lang="ja-JP" altLang="en-US" dirty="0" smtClean="0"/>
                        <a:t>＃</a:t>
                      </a:r>
                      <a:r>
                        <a:rPr kumimoji="1" lang="en-US" altLang="ja-JP" dirty="0" smtClean="0"/>
                        <a:t>3</a:t>
                      </a:r>
                      <a:endParaRPr kumimoji="1" lang="ja-JP" altLang="en-US" dirty="0"/>
                    </a:p>
                  </a:txBody>
                  <a:tcPr/>
                </a:tc>
                <a:tc>
                  <a:txBody>
                    <a:bodyPr/>
                    <a:lstStyle/>
                    <a:p>
                      <a:r>
                        <a:rPr kumimoji="1" lang="ja-JP" altLang="en-US" dirty="0" smtClean="0"/>
                        <a:t>＃</a:t>
                      </a:r>
                      <a:r>
                        <a:rPr kumimoji="1" lang="en-US" altLang="ja-JP" dirty="0" smtClean="0"/>
                        <a:t>4</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ja-JP" altLang="en-US" dirty="0" smtClean="0"/>
                        <a:t>＃</a:t>
                      </a:r>
                      <a:r>
                        <a:rPr kumimoji="1" lang="en-US" altLang="ja-JP" dirty="0" smtClean="0"/>
                        <a:t>N</a:t>
                      </a:r>
                      <a:endParaRPr kumimoji="1" lang="ja-JP" altLang="en-US" dirty="0"/>
                    </a:p>
                  </a:txBody>
                  <a:tcPr/>
                </a:tc>
              </a:tr>
              <a:tr h="370840">
                <a:tc>
                  <a:txBody>
                    <a:bodyPr/>
                    <a:lstStyle/>
                    <a:p>
                      <a:r>
                        <a:rPr kumimoji="1" lang="en-US" altLang="ja-JP" sz="2000" dirty="0" smtClean="0"/>
                        <a:t>Common (for Lab</a:t>
                      </a:r>
                      <a:r>
                        <a:rPr kumimoji="1" lang="en-US" altLang="ja-JP" sz="2000" baseline="0" dirty="0" smtClean="0"/>
                        <a:t> to Lab analysis</a:t>
                      </a:r>
                      <a:r>
                        <a:rPr kumimoji="1" lang="en-US" altLang="ja-JP" sz="2000" dirty="0" smtClean="0"/>
                        <a:t>)</a:t>
                      </a:r>
                      <a:endParaRPr kumimoji="1" lang="ja-JP" altLang="en-US" sz="2000" dirty="0"/>
                    </a:p>
                  </a:txBody>
                  <a:tcPr/>
                </a:tc>
                <a:tc>
                  <a:txBody>
                    <a:bodyPr/>
                    <a:lstStyle/>
                    <a:p>
                      <a:pPr algn="ctr"/>
                      <a:r>
                        <a:rPr kumimoji="1" lang="ja-JP" altLang="en-US" dirty="0" smtClean="0"/>
                        <a:t>●</a:t>
                      </a:r>
                      <a:endParaRPr kumimoji="1" lang="en-US" altLang="ja-JP" dirty="0" smtClean="0"/>
                    </a:p>
                  </a:txBody>
                  <a:tcPr/>
                </a:tc>
                <a:tc>
                  <a:txBody>
                    <a:bodyPr/>
                    <a:lstStyle/>
                    <a:p>
                      <a:pPr algn="ctr"/>
                      <a:r>
                        <a:rPr kumimoji="1" lang="ja-JP" altLang="en-US" dirty="0" smtClean="0"/>
                        <a:t>●</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r>
                        <a:rPr kumimoji="1" lang="ja-JP" altLang="en-US" dirty="0" smtClean="0"/>
                        <a:t>●</a:t>
                      </a:r>
                      <a:endParaRPr kumimoji="1" lang="ja-JP" altLang="en-US" dirty="0"/>
                    </a:p>
                  </a:txBody>
                  <a:tcPr/>
                </a:tc>
              </a:tr>
              <a:tr h="370840">
                <a:tc>
                  <a:txBody>
                    <a:bodyPr/>
                    <a:lstStyle/>
                    <a:p>
                      <a:r>
                        <a:rPr kumimoji="1" lang="en-US" altLang="ja-JP" sz="2000" dirty="0" smtClean="0"/>
                        <a:t>Subjective test method</a:t>
                      </a:r>
                      <a:endParaRPr kumimoji="1" lang="ja-JP" alt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endParaRPr kumimoji="1" lang="en-US" altLang="ja-JP"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endParaRPr kumimoji="1" lang="en-US" altLang="ja-JP" dirty="0" smtClean="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r>
              <a:tr h="370840">
                <a:tc>
                  <a:txBody>
                    <a:bodyPr/>
                    <a:lstStyle/>
                    <a:p>
                      <a:r>
                        <a:rPr kumimoji="1" lang="en-US" altLang="ja-JP" sz="2000" dirty="0" smtClean="0"/>
                        <a:t>Assessment question/dimensions</a:t>
                      </a:r>
                      <a:endParaRPr kumimoji="1" lang="ja-JP" altLang="en-US" sz="2000"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endParaRPr kumimoji="1" lang="en-US" altLang="ja-JP" dirty="0" smtClean="0"/>
                    </a:p>
                    <a:p>
                      <a:pPr algn="ct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endParaRPr kumimoji="1" lang="en-US" altLang="ja-JP" dirty="0" smtClean="0"/>
                    </a:p>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r>
              <a:tr h="370840">
                <a:tc>
                  <a:txBody>
                    <a:bodyPr/>
                    <a:lstStyle/>
                    <a:p>
                      <a:r>
                        <a:rPr kumimoji="1" lang="en-US" altLang="ja-JP" sz="2000" dirty="0" smtClean="0"/>
                        <a:t>The number of subjects</a:t>
                      </a:r>
                      <a:endParaRPr kumimoji="1" lang="ja-JP" altLang="en-US" sz="2000"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r>
                        <a:rPr kumimoji="1" lang="ja-JP" altLang="en-US" dirty="0" smtClean="0"/>
                        <a:t>●</a:t>
                      </a:r>
                      <a:endParaRPr kumimoji="1" lang="ja-JP" altLang="en-US" dirty="0"/>
                    </a:p>
                  </a:txBody>
                  <a:tcPr/>
                </a:tc>
                <a:tc>
                  <a:txBody>
                    <a:bodyPr/>
                    <a:lstStyle/>
                    <a:p>
                      <a:pPr algn="ctr"/>
                      <a:r>
                        <a:rPr kumimoji="1" lang="ja-JP" altLang="en-US" dirty="0" smtClean="0"/>
                        <a:t>●</a:t>
                      </a:r>
                      <a:endParaRPr kumimoji="1" lang="ja-JP" altLang="en-US" dirty="0"/>
                    </a:p>
                  </a:txBody>
                  <a:tcPr/>
                </a:tc>
              </a:tr>
              <a:tr h="370840">
                <a:tc>
                  <a:txBody>
                    <a:bodyPr/>
                    <a:lstStyle/>
                    <a:p>
                      <a:r>
                        <a:rPr kumimoji="1" lang="en-US" altLang="ja-JP" sz="2000" dirty="0" smtClean="0"/>
                        <a:t>Subjective test conditions</a:t>
                      </a:r>
                      <a:endParaRPr kumimoji="1" lang="ja-JP" alt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endParaRPr kumimoji="1" lang="en-US" altLang="ja-JP" dirty="0" smtClean="0"/>
                    </a:p>
                  </a:txBody>
                  <a:tcPr/>
                </a:tc>
                <a:tc>
                  <a:txBody>
                    <a:bodyPr/>
                    <a:lstStyle/>
                    <a:p>
                      <a:pPr algn="ct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endParaRPr kumimoji="1" lang="en-US" altLang="ja-JP"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endParaRPr kumimoji="1" lang="en-US" altLang="ja-JP"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tc>
              </a:tr>
              <a:tr h="370840">
                <a:tc>
                  <a:txBody>
                    <a:bodyPr/>
                    <a:lstStyle/>
                    <a:p>
                      <a:r>
                        <a:rPr kumimoji="1" lang="en-US" altLang="ja-JP" sz="2000" dirty="0" smtClean="0"/>
                        <a:t>Source video sequence</a:t>
                      </a:r>
                      <a:endParaRPr kumimoji="1" lang="ja-JP" altLang="en-US" sz="2000"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r>
              <a:tr h="370840">
                <a:tc>
                  <a:txBody>
                    <a:bodyPr/>
                    <a:lstStyle/>
                    <a:p>
                      <a:r>
                        <a:rPr kumimoji="1" lang="en-US" altLang="ja-JP" sz="2000" dirty="0" smtClean="0"/>
                        <a:t>Sequence duration</a:t>
                      </a:r>
                      <a:endParaRPr kumimoji="1" lang="ja-JP" alt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endParaRPr kumimoji="1" lang="en-US" altLang="ja-JP" dirty="0" smtClean="0"/>
                    </a:p>
                  </a:txBody>
                  <a:tcPr/>
                </a:tc>
                <a:tc>
                  <a:txBody>
                    <a:bodyPr/>
                    <a:lstStyle/>
                    <a:p>
                      <a:pPr algn="ct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endParaRPr kumimoji="1" lang="en-US" altLang="ja-JP" dirty="0" smtClean="0"/>
                    </a:p>
                  </a:txBody>
                  <a:tcPr/>
                </a:tc>
                <a:tc>
                  <a:txBody>
                    <a:bodyPr/>
                    <a:lstStyle/>
                    <a:p>
                      <a:pPr algn="ct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endParaRPr kumimoji="1" lang="en-US" altLang="ja-JP" dirty="0" smtClean="0"/>
                    </a:p>
                  </a:txBody>
                  <a:tcPr/>
                </a:tc>
                <a:tc>
                  <a:txBody>
                    <a:bodyPr/>
                    <a:lstStyle/>
                    <a:p>
                      <a:pPr algn="ctr"/>
                      <a:endParaRPr kumimoji="1" lang="ja-JP" altLang="en-US" dirty="0"/>
                    </a:p>
                  </a:txBody>
                  <a:tcPr/>
                </a:tc>
              </a:tr>
              <a:tr h="370840">
                <a:tc>
                  <a:txBody>
                    <a:bodyPr/>
                    <a:lstStyle/>
                    <a:p>
                      <a:r>
                        <a:rPr kumimoji="1" lang="en-US" altLang="ja-JP" sz="2000" dirty="0" smtClean="0"/>
                        <a:t>…</a:t>
                      </a:r>
                      <a:endParaRPr kumimoji="1" lang="ja-JP" altLang="en-US" sz="2000"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r>
            </a:tbl>
          </a:graphicData>
        </a:graphic>
      </p:graphicFrame>
      <p:cxnSp>
        <p:nvCxnSpPr>
          <p:cNvPr id="7" name="直線コネクタ 6"/>
          <p:cNvCxnSpPr/>
          <p:nvPr/>
        </p:nvCxnSpPr>
        <p:spPr>
          <a:xfrm>
            <a:off x="251520" y="3140968"/>
            <a:ext cx="8496944"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251520" y="2420888"/>
            <a:ext cx="8496944"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251520" y="6237312"/>
            <a:ext cx="8496944" cy="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95536" y="2555612"/>
            <a:ext cx="1545359" cy="461665"/>
          </a:xfrm>
          <a:prstGeom prst="rect">
            <a:avLst/>
          </a:prstGeom>
          <a:noFill/>
        </p:spPr>
        <p:txBody>
          <a:bodyPr wrap="none" rtlCol="0">
            <a:spAutoFit/>
          </a:bodyPr>
          <a:lstStyle/>
          <a:p>
            <a:r>
              <a:rPr lang="en-US" altLang="ja-JP" sz="2400" dirty="0" smtClean="0"/>
              <a:t>Category </a:t>
            </a:r>
            <a:r>
              <a:rPr kumimoji="1" lang="en-US" altLang="ja-JP" sz="1600" dirty="0" smtClean="0">
                <a:latin typeface="HGPｺﾞｼｯｸE" pitchFamily="50" charset="-128"/>
                <a:ea typeface="HGPｺﾞｼｯｸE" pitchFamily="50" charset="-128"/>
              </a:rPr>
              <a:t>1</a:t>
            </a:r>
            <a:endParaRPr kumimoji="1" lang="ja-JP" altLang="en-US" sz="1600" dirty="0">
              <a:latin typeface="HGPｺﾞｼｯｸE" pitchFamily="50" charset="-128"/>
              <a:ea typeface="HGPｺﾞｼｯｸE" pitchFamily="50" charset="-128"/>
            </a:endParaRPr>
          </a:p>
        </p:txBody>
      </p:sp>
      <p:sp>
        <p:nvSpPr>
          <p:cNvPr id="11" name="テキスト ボックス 10"/>
          <p:cNvSpPr txBox="1"/>
          <p:nvPr/>
        </p:nvSpPr>
        <p:spPr>
          <a:xfrm>
            <a:off x="395536" y="4499828"/>
            <a:ext cx="1587038" cy="461665"/>
          </a:xfrm>
          <a:prstGeom prst="rect">
            <a:avLst/>
          </a:prstGeom>
          <a:noFill/>
        </p:spPr>
        <p:txBody>
          <a:bodyPr wrap="none" rtlCol="0">
            <a:spAutoFit/>
          </a:bodyPr>
          <a:lstStyle/>
          <a:p>
            <a:r>
              <a:rPr lang="en-US" altLang="ja-JP" sz="2400" dirty="0" smtClean="0"/>
              <a:t>Category 2</a:t>
            </a:r>
            <a:endParaRPr lang="ja-JP" altLang="en-US"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14400"/>
          </a:xfrm>
        </p:spPr>
        <p:txBody>
          <a:bodyPr>
            <a:normAutofit/>
          </a:bodyPr>
          <a:lstStyle/>
          <a:p>
            <a:r>
              <a:rPr lang="en-GB" altLang="ja-JP" dirty="0" smtClean="0"/>
              <a:t>3. Proposal </a:t>
            </a:r>
            <a:r>
              <a:rPr lang="en-US" altLang="ja-JP" dirty="0" smtClean="0"/>
              <a:t>(3/3)</a:t>
            </a:r>
            <a:endParaRPr kumimoji="1" lang="ja-JP" altLang="en-US" dirty="0"/>
          </a:p>
        </p:txBody>
      </p:sp>
      <p:sp>
        <p:nvSpPr>
          <p:cNvPr id="81" name="テキスト ボックス 80"/>
          <p:cNvSpPr txBox="1"/>
          <p:nvPr/>
        </p:nvSpPr>
        <p:spPr>
          <a:xfrm>
            <a:off x="467545" y="1268760"/>
            <a:ext cx="8136903" cy="3662541"/>
          </a:xfrm>
          <a:prstGeom prst="rect">
            <a:avLst/>
          </a:prstGeom>
          <a:noFill/>
        </p:spPr>
        <p:txBody>
          <a:bodyPr wrap="square" rtlCol="0">
            <a:spAutoFit/>
          </a:bodyPr>
          <a:lstStyle/>
          <a:p>
            <a:pPr lvl="0"/>
            <a:r>
              <a:rPr lang="en-US" altLang="ja-JP" sz="2800" dirty="0" smtClean="0"/>
              <a:t>The procedure is as follows.</a:t>
            </a:r>
          </a:p>
          <a:p>
            <a:pPr lvl="0"/>
            <a:endParaRPr lang="en-US" altLang="ja-JP" sz="700" dirty="0" smtClean="0"/>
          </a:p>
          <a:p>
            <a:pPr lvl="0"/>
            <a:r>
              <a:rPr lang="en-US" altLang="ja-JP" sz="2800" dirty="0" smtClean="0"/>
              <a:t>STEP 1: Review study items; assign priority (select common study)</a:t>
            </a:r>
          </a:p>
          <a:p>
            <a:pPr lvl="0"/>
            <a:r>
              <a:rPr lang="en-US" altLang="ja-JP" sz="2800" dirty="0" smtClean="0"/>
              <a:t>STEP 2: Fix the test plan for common conditions; share the test plan for additional conditions</a:t>
            </a:r>
          </a:p>
          <a:p>
            <a:pPr lvl="0"/>
            <a:r>
              <a:rPr lang="en-US" altLang="ja-JP" sz="2800" dirty="0" smtClean="0"/>
              <a:t>STEP 3: Run the experiment </a:t>
            </a:r>
          </a:p>
          <a:p>
            <a:pPr lvl="0"/>
            <a:r>
              <a:rPr lang="en-US" altLang="ja-JP" sz="2800" dirty="0" smtClean="0"/>
              <a:t>STEP 4: Analyze the results; prepare a report</a:t>
            </a:r>
          </a:p>
          <a:p>
            <a:pPr lvl="0"/>
            <a:r>
              <a:rPr lang="en-US" altLang="ja-JP" sz="2800" dirty="0" smtClean="0"/>
              <a:t>STEP 5: Reflect on the Recommendation, if necessary.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407</TotalTime>
  <Words>425</Words>
  <Application>Microsoft Office PowerPoint</Application>
  <PresentationFormat>画面に合わせる (4:3)</PresentationFormat>
  <Paragraphs>71</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アース</vt:lpstr>
      <vt:lpstr>Proposal for 3D evaluation test plan  in VQEG Dec. 13 2011</vt:lpstr>
      <vt:lpstr>1. Introduction</vt:lpstr>
      <vt:lpstr>2. Issues(1/2)</vt:lpstr>
      <vt:lpstr>3. Proposal (1/3)</vt:lpstr>
      <vt:lpstr>3. Proposal (2/3)</vt:lpstr>
      <vt:lpstr>3. Proposal (3/3)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use of NICT 3D Contents</dc:title>
  <dc:creator>okamoto</dc:creator>
  <cp:lastModifiedBy>okamoto</cp:lastModifiedBy>
  <cp:revision>44</cp:revision>
  <dcterms:created xsi:type="dcterms:W3CDTF">2010-11-16T12:22:00Z</dcterms:created>
  <dcterms:modified xsi:type="dcterms:W3CDTF">2011-12-13T18:21:25Z</dcterms:modified>
</cp:coreProperties>
</file>